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Cousine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AF5CFF-46D6-4A78-802B-99757CDDAA19}">
  <a:tblStyle styleId="{6CAF5CFF-46D6-4A78-802B-99757CDDAA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Cousine-bold.fntdata"/><Relationship Id="rId21" Type="http://schemas.openxmlformats.org/officeDocument/2006/relationships/slide" Target="slides/slide16.xml"/><Relationship Id="rId43" Type="http://schemas.openxmlformats.org/officeDocument/2006/relationships/font" Target="fonts/Cousine-regular.fntdata"/><Relationship Id="rId24" Type="http://schemas.openxmlformats.org/officeDocument/2006/relationships/slide" Target="slides/slide19.xml"/><Relationship Id="rId46" Type="http://schemas.openxmlformats.org/officeDocument/2006/relationships/font" Target="fonts/Cousine-boldItalic.fntdata"/><Relationship Id="rId23" Type="http://schemas.openxmlformats.org/officeDocument/2006/relationships/slide" Target="slides/slide18.xml"/><Relationship Id="rId45" Type="http://schemas.openxmlformats.org/officeDocument/2006/relationships/font" Target="fonts/Cousin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907b06e0f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907b06e0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578265c657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578265c65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9e7638ad0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79e7638ad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26c50fdfc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26c50fdf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9e7638ad0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9e7638a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Khai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5922bdce43_2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5922bdce4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Khai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78265c657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78265c65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78265c657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78265c65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9e7638ad0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9e7638ad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79e7638ad0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79e7638ad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cf8a1b89b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cf8a1b89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78265c65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78265c6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78265c657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78265c65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ca978ba9c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5ca978ba9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ca978ba9c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ca978ba9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26c50fdfc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726c50fdf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26c50fdfc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26c50fdf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26c50fdfc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26c50fdf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Khai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sine"/>
              <a:buChar char="▫"/>
            </a:pPr>
            <a:r>
              <a:rPr lang="en" sz="17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Combine learnings from Gray box and Hybrid Nets demonstrations</a:t>
            </a:r>
            <a:endParaRPr sz="17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sine"/>
              <a:buChar char="▫"/>
            </a:pPr>
            <a:r>
              <a:rPr lang="en" sz="17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Users download packages for Hybrid Nets</a:t>
            </a:r>
            <a:endParaRPr sz="17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sine"/>
              <a:buChar char="▫"/>
            </a:pPr>
            <a:r>
              <a:rPr lang="en" sz="17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Users specify which data set to run model via command line</a:t>
            </a:r>
            <a:endParaRPr sz="17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sine"/>
              <a:buChar char="▫"/>
            </a:pPr>
            <a:r>
              <a:rPr lang="en" sz="17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Users run the model via command line</a:t>
            </a:r>
            <a:endParaRPr sz="17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sine"/>
              <a:buChar char="▫"/>
            </a:pPr>
            <a:r>
              <a:rPr lang="en" sz="17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Users see results of bounding boxes on images in ROS GUI</a:t>
            </a:r>
            <a:endParaRPr sz="17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sine"/>
              <a:buChar char="▫"/>
            </a:pPr>
            <a:r>
              <a:rPr lang="en" sz="17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Users see Accuracy and speed results in the picture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9e1965d9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79e1965d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Khai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78265c657_1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578265c65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26c50fdfc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726c50fdf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Pavan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78265c657_1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78265c65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922bdce43_5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922bdce43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922bdce43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922bdce4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26c50fdfc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726c50fd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922bdce43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922bdce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922bdce43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922bdce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78265c657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578265c65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922bdce43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922bdce4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78265c657_1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78265c65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ca978ba9c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ca978ba9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78265c657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78265c65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26c50fdfc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726c50fd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907b06e0f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907b06e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907b06e0f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907b06e0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med" w="med" type="none"/>
            <a:tailEnd len="med" w="med" type="none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med" w="med" type="none"/>
            <a:tailEnd len="med" w="med" type="none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▪"/>
              <a:defRPr b="1" sz="2400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9pPr>
          </a:lstStyle>
          <a:p/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triangl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</p:grp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gif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6.jpg"/><Relationship Id="rId6" Type="http://schemas.openxmlformats.org/officeDocument/2006/relationships/image" Target="../media/image37.jpg"/><Relationship Id="rId7" Type="http://schemas.openxmlformats.org/officeDocument/2006/relationships/image" Target="../media/image30.jpg"/><Relationship Id="rId8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>
            <a:off x="1001925" y="2632475"/>
            <a:ext cx="8841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Traffic Object/Lane Detection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Critical Design Review</a:t>
            </a:r>
            <a:endParaRPr sz="3200"/>
          </a:p>
        </p:txBody>
      </p:sp>
      <p:sp>
        <p:nvSpPr>
          <p:cNvPr id="66" name="Google Shape;66;p11"/>
          <p:cNvSpPr txBox="1"/>
          <p:nvPr>
            <p:ph idx="4294967295" type="title"/>
          </p:nvPr>
        </p:nvSpPr>
        <p:spPr>
          <a:xfrm>
            <a:off x="405905" y="78798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Team: 2A1 (OLD482)</a:t>
            </a:r>
            <a:endParaRPr sz="3000"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800" y="511175"/>
            <a:ext cx="1414200" cy="14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457200" y="434445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Last Alternative : YoloPv2</a:t>
            </a:r>
            <a:endParaRPr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87100"/>
            <a:ext cx="88392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5096"/>
          <a:stretch/>
        </p:blipFill>
        <p:spPr>
          <a:xfrm>
            <a:off x="606025" y="149850"/>
            <a:ext cx="7781899" cy="24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ctrTitle"/>
          </p:nvPr>
        </p:nvSpPr>
        <p:spPr>
          <a:xfrm>
            <a:off x="913700" y="1105303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3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System-Level Functional Description</a:t>
            </a:r>
            <a:endParaRPr sz="3000"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System-Level Architecture</a:t>
            </a:r>
            <a:endParaRPr/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400" y="1271075"/>
            <a:ext cx="6331450" cy="34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ctrTitle"/>
          </p:nvPr>
        </p:nvSpPr>
        <p:spPr>
          <a:xfrm>
            <a:off x="913700" y="1105303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4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Designs of System Components &amp; Interfaces</a:t>
            </a:r>
            <a:endParaRPr sz="3000"/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</a:t>
            </a:r>
            <a:endParaRPr/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404325" y="953975"/>
            <a:ext cx="822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sine"/>
              <a:buChar char="●"/>
            </a:pPr>
            <a:r>
              <a:rPr lang="en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Image Conversions to Supported Format -&gt; HybridNets -&gt; Convert Back to ROS Supported Format</a:t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788" y="1616325"/>
            <a:ext cx="6170665" cy="326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HybridNets - Machine Learning Framework</a:t>
            </a:r>
            <a:endParaRPr/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50" y="1100152"/>
            <a:ext cx="7741083" cy="38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5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Timeline &amp; Project Planning</a:t>
            </a:r>
            <a:endParaRPr sz="3200"/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 of Tasks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506163" y="4415000"/>
            <a:ext cx="7920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Note: Estimation for time of completion, subject to change</a:t>
            </a:r>
            <a:endParaRPr sz="1600"/>
          </a:p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1222" l="707" r="973" t="977"/>
          <a:stretch/>
        </p:blipFill>
        <p:spPr>
          <a:xfrm>
            <a:off x="1676663" y="968250"/>
            <a:ext cx="5579876" cy="34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PERT Chart</a:t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00" y="1848113"/>
            <a:ext cx="8576376" cy="14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Initial/Final Stages PERT Chart</a:t>
            </a:r>
            <a:endParaRPr/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12" y="1206825"/>
            <a:ext cx="5827999" cy="1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200" y="2989625"/>
            <a:ext cx="5972735" cy="18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2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Jason Bernal</a:t>
            </a:r>
            <a:endParaRPr sz="8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Pavan Poladi</a:t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4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Khai Nguyen</a:t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5">
            <a:alphaModFix/>
          </a:blip>
          <a:srcRect b="6718" l="0" r="0" t="6709"/>
          <a:stretch/>
        </p:blipFill>
        <p:spPr>
          <a:xfrm>
            <a:off x="6853300" y="18271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12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Viet Nguyen</a:t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3752" y="1759975"/>
            <a:ext cx="13917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 rotWithShape="1">
          <a:blip r:embed="rId7">
            <a:alphaModFix/>
          </a:blip>
          <a:srcRect b="16842" l="30268" r="27220" t="16849"/>
          <a:stretch/>
        </p:blipFill>
        <p:spPr>
          <a:xfrm>
            <a:off x="787025" y="1695075"/>
            <a:ext cx="1557600" cy="161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4825" y="1762200"/>
            <a:ext cx="1619100" cy="161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Roles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611550" y="1257075"/>
            <a:ext cx="79209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Jason Bernal - Team Leader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Khai Nguyen - System Design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Viet Nguyen - QA/Validation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Pavan Poladi - Software Design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Weekly meetings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Weekly objectives/goals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Weekly progress updates</a:t>
            </a:r>
            <a:endParaRPr sz="1700"/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ctrTitle"/>
          </p:nvPr>
        </p:nvSpPr>
        <p:spPr>
          <a:xfrm>
            <a:off x="921200" y="1284975"/>
            <a:ext cx="79110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6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Approach for Design Validation</a:t>
            </a:r>
            <a:endParaRPr sz="3200"/>
          </a:p>
        </p:txBody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43225" y="154475"/>
            <a:ext cx="8290800" cy="44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Validation 1</a:t>
            </a:r>
            <a:r>
              <a:rPr b="1" lang="en" sz="2500"/>
              <a:t>:</a:t>
            </a:r>
            <a:endParaRPr b="1" sz="2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Ensure we have made accurate &amp; Robust comparisons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Use following datasets: 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Provided by Instructor (</a:t>
            </a:r>
            <a:r>
              <a:rPr lang="en" sz="1900"/>
              <a:t>BDD100K)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Included in ROS</a:t>
            </a:r>
            <a:endParaRPr b="1"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Included in </a:t>
            </a:r>
            <a:r>
              <a:rPr lang="en" sz="1800"/>
              <a:t>Hybrid</a:t>
            </a:r>
            <a:r>
              <a:rPr lang="en" sz="1800"/>
              <a:t> Net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Online</a:t>
            </a:r>
            <a:endParaRPr sz="18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Compare at least: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Speed (Most important)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Accuracy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Experience</a:t>
            </a:r>
            <a:endParaRPr sz="1800"/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525" y="2958025"/>
            <a:ext cx="2476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900" y="1112797"/>
            <a:ext cx="1703725" cy="16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343225" y="154475"/>
            <a:ext cx="8290800" cy="44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Validation 2:</a:t>
            </a:r>
            <a:endParaRPr b="1" sz="2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N</a:t>
            </a:r>
            <a:r>
              <a:rPr lang="en" sz="1800"/>
              <a:t>ew pipeline we built actually works as intended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ROS sent images to Hybrid Net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Hybrid Net received unaltered images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Hybrid Net performs correct Lane &amp; Object Detection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Hybrid Net sends final images back to ROS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ROS receives unaltered images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Overall experience is not lost</a:t>
            </a:r>
            <a:endParaRPr sz="1800"/>
          </a:p>
        </p:txBody>
      </p:sp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00" y="3286750"/>
            <a:ext cx="2660874" cy="15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77" y="2802976"/>
            <a:ext cx="2786775" cy="20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ctrTitle"/>
          </p:nvPr>
        </p:nvSpPr>
        <p:spPr>
          <a:xfrm>
            <a:off x="921200" y="1284975"/>
            <a:ext cx="74022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7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Vision for Resulting Product</a:t>
            </a:r>
            <a:endParaRPr sz="3000"/>
          </a:p>
        </p:txBody>
      </p:sp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202150" y="1125000"/>
            <a:ext cx="87519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Have working python script creating gray rectangle displayed onto image in ROS GUI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/>
              <a:t>Effectively </a:t>
            </a:r>
            <a:r>
              <a:rPr lang="en" sz="1700"/>
              <a:t>understand subscriber &amp; publisher model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Have working HybridNets model using imported modules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/>
              <a:t>Ready to transfer code we created for HybridNets into ROS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/>
              <a:t>After this, we need to display results onto ROS GUI</a:t>
            </a:r>
            <a:endParaRPr sz="1700"/>
          </a:p>
        </p:txBody>
      </p:sp>
      <p:sp>
        <p:nvSpPr>
          <p:cNvPr id="250" name="Google Shape;250;p3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Vision for End Product</a:t>
            </a:r>
            <a:endParaRPr sz="2500"/>
          </a:p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023" y="3570423"/>
            <a:ext cx="2456750" cy="13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2862525" y="809525"/>
            <a:ext cx="58698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▪"/>
            </a:pPr>
            <a:r>
              <a:rPr lang="en" sz="1700">
                <a:solidFill>
                  <a:srgbClr val="FFFFFF"/>
                </a:solidFill>
              </a:rPr>
              <a:t>End Product: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▫"/>
            </a:pPr>
            <a:r>
              <a:rPr lang="en" sz="1700">
                <a:solidFill>
                  <a:srgbClr val="FFFFFF"/>
                </a:solidFill>
              </a:rPr>
              <a:t>Combine learnings from Gray box and Hybrid Nets demonstrations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▫"/>
            </a:pPr>
            <a:r>
              <a:rPr lang="en" sz="1700">
                <a:solidFill>
                  <a:srgbClr val="FFFFFF"/>
                </a:solidFill>
              </a:rPr>
              <a:t>Users download packages for Hybrid Nets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▫"/>
            </a:pPr>
            <a:r>
              <a:rPr lang="en" sz="1700">
                <a:solidFill>
                  <a:srgbClr val="FFFFFF"/>
                </a:solidFill>
              </a:rPr>
              <a:t>Users specify which data set to run model via command line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▫"/>
            </a:pPr>
            <a:r>
              <a:rPr lang="en" sz="1700">
                <a:solidFill>
                  <a:srgbClr val="FFFFFF"/>
                </a:solidFill>
              </a:rPr>
              <a:t>Users run the model via command line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▫"/>
            </a:pPr>
            <a:r>
              <a:rPr lang="en" sz="1700">
                <a:solidFill>
                  <a:srgbClr val="FFFFFF"/>
                </a:solidFill>
              </a:rPr>
              <a:t>Users see results of bounding boxes on images in ROS GUI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▫"/>
            </a:pPr>
            <a:r>
              <a:rPr lang="en" sz="1700">
                <a:solidFill>
                  <a:srgbClr val="FFFFFF"/>
                </a:solidFill>
              </a:rPr>
              <a:t>Users see Accuracy and speed results in the picture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82355" y="11948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Vision for End Product Cont.</a:t>
            </a:r>
            <a:endParaRPr sz="2500"/>
          </a:p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/>
          </a:blip>
          <a:srcRect b="54792" l="0" r="80904" t="10755"/>
          <a:stretch/>
        </p:blipFill>
        <p:spPr>
          <a:xfrm>
            <a:off x="471975" y="753775"/>
            <a:ext cx="2390550" cy="24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25" y="3090075"/>
            <a:ext cx="3160700" cy="1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7"/>
          <p:cNvPicPr preferRelativeResize="0"/>
          <p:nvPr/>
        </p:nvPicPr>
        <p:blipFill rotWithShape="1">
          <a:blip r:embed="rId3">
            <a:alphaModFix/>
          </a:blip>
          <a:srcRect b="49320" l="0" r="77161" t="0"/>
          <a:stretch/>
        </p:blipFill>
        <p:spPr>
          <a:xfrm>
            <a:off x="144200" y="755831"/>
            <a:ext cx="2688375" cy="33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 rotWithShape="1">
          <a:blip r:embed="rId4">
            <a:alphaModFix/>
          </a:blip>
          <a:srcRect b="2129" l="-1130" r="1129" t="-2129"/>
          <a:stretch/>
        </p:blipFill>
        <p:spPr>
          <a:xfrm>
            <a:off x="2437875" y="927863"/>
            <a:ext cx="5068525" cy="32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350" y="894075"/>
            <a:ext cx="3298652" cy="32986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>
            <p:ph type="title"/>
          </p:nvPr>
        </p:nvSpPr>
        <p:spPr>
          <a:xfrm>
            <a:off x="2900401" y="4426725"/>
            <a:ext cx="42624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Current Progress!</a:t>
            </a:r>
            <a:endParaRPr sz="2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ctrTitle"/>
          </p:nvPr>
        </p:nvSpPr>
        <p:spPr>
          <a:xfrm>
            <a:off x="921200" y="1284975"/>
            <a:ext cx="74022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8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Teamwork</a:t>
            </a:r>
            <a:endParaRPr sz="3000"/>
          </a:p>
        </p:txBody>
      </p:sp>
      <p:sp>
        <p:nvSpPr>
          <p:cNvPr id="276" name="Google Shape;276;p3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Teamwork</a:t>
            </a:r>
            <a:endParaRPr sz="2500"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1700"/>
              <a:t>Team is very collaborative and so we often interchange responsibilities.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Utilize pair programming very frequently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Meet multiple times a week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/>
              <a:t>Everyone: Twice a week on Monday &amp; Wednesday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/>
              <a:t>Small Groups: As needed, usually once a week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Utilize Discord with various channels for communication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/>
              <a:t>General, references, environment-setup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/>
              <a:t>Voice Channels for meetings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Reward wins and take note of things not going well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Everyone is heard and helps each other</a:t>
            </a:r>
            <a:endParaRPr sz="1700"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b="0" l="17602" r="16373" t="0"/>
          <a:stretch/>
        </p:blipFill>
        <p:spPr>
          <a:xfrm>
            <a:off x="7337150" y="1749000"/>
            <a:ext cx="1392600" cy="11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1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Background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ctrTitle"/>
          </p:nvPr>
        </p:nvSpPr>
        <p:spPr>
          <a:xfrm>
            <a:off x="944125" y="1121800"/>
            <a:ext cx="7767900" cy="19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9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Economic Analysis and Budget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&amp;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Societal, Safety, and Environmental Analysis</a:t>
            </a:r>
            <a:endParaRPr sz="1800"/>
          </a:p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6" name="Google Shape;296;p41"/>
          <p:cNvGraphicFramePr/>
          <p:nvPr/>
        </p:nvGraphicFramePr>
        <p:xfrm>
          <a:off x="1600200" y="23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{6CAF5CFF-46D6-4A78-802B-99757CDDAA19}</a:tableStyleId>
              </a:tblPr>
              <a:tblGrid>
                <a:gridCol w="3088350"/>
                <a:gridCol w="30686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Item</a:t>
                      </a:r>
                      <a:endParaRPr b="1"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Cost</a:t>
                      </a:r>
                      <a:endParaRPr b="1"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External Hard drive</a:t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$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50 - $100 depending on how big of files we need and such like datasets</a:t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Google Colab</a:t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Labor Hours</a:t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$9.99 / month. 100 compute units per month</a:t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10hr/Week each for 10 Weeks: 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400hrs</a:t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25" y="2327090"/>
            <a:ext cx="2662967" cy="236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842" y="2327090"/>
            <a:ext cx="2594554" cy="236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530" y="2327090"/>
            <a:ext cx="2183966" cy="236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048" y="247500"/>
            <a:ext cx="1991275" cy="17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992" y="2831821"/>
            <a:ext cx="1465907" cy="14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988" y="247500"/>
            <a:ext cx="2665674" cy="13994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>
            <p:ph idx="4294967295" type="body"/>
          </p:nvPr>
        </p:nvSpPr>
        <p:spPr>
          <a:xfrm>
            <a:off x="686538" y="1719625"/>
            <a:ext cx="27390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/>
              <a:t>Detection of people and sidewalks</a:t>
            </a:r>
            <a:endParaRPr sz="1700"/>
          </a:p>
        </p:txBody>
      </p:sp>
      <p:sp>
        <p:nvSpPr>
          <p:cNvPr id="309" name="Google Shape;309;p42"/>
          <p:cNvSpPr txBox="1"/>
          <p:nvPr>
            <p:ph idx="4294967295" type="body"/>
          </p:nvPr>
        </p:nvSpPr>
        <p:spPr>
          <a:xfrm>
            <a:off x="7074325" y="1913500"/>
            <a:ext cx="18765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Free Time</a:t>
            </a:r>
            <a:endParaRPr/>
          </a:p>
        </p:txBody>
      </p:sp>
      <p:sp>
        <p:nvSpPr>
          <p:cNvPr id="310" name="Google Shape;310;p42"/>
          <p:cNvSpPr txBox="1"/>
          <p:nvPr>
            <p:ph idx="4294967295" type="body"/>
          </p:nvPr>
        </p:nvSpPr>
        <p:spPr>
          <a:xfrm>
            <a:off x="2514250" y="2472888"/>
            <a:ext cx="60531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/>
              <a:t>Pollution</a:t>
            </a:r>
            <a:endParaRPr b="1"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b="1" lang="en" sz="1700"/>
              <a:t>Less crashes but…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b="1" lang="en" sz="1700"/>
              <a:t>More demand for cars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b="1" lang="en" sz="1700"/>
              <a:t>Higher vehicles traveled per capita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b="1" lang="en" sz="1700"/>
              <a:t>Cars have more uptime in an ideal society</a:t>
            </a:r>
            <a:endParaRPr b="1"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311" name="Google Shape;311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2"/>
          <p:cNvSpPr txBox="1"/>
          <p:nvPr>
            <p:ph idx="4294967295" type="body"/>
          </p:nvPr>
        </p:nvSpPr>
        <p:spPr>
          <a:xfrm>
            <a:off x="507100" y="4408125"/>
            <a:ext cx="89367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Safety and environmental analysis</a:t>
            </a: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9753" y="289300"/>
            <a:ext cx="1701100" cy="14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/>
        </p:nvSpPr>
        <p:spPr>
          <a:xfrm>
            <a:off x="3675050" y="18371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Not paying attention while driving</a:t>
            </a:r>
            <a:endParaRPr sz="17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650" y="244100"/>
            <a:ext cx="1778150" cy="16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6378750" y="1714525"/>
            <a:ext cx="26055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Ethics:</a:t>
            </a:r>
            <a:endParaRPr b="1" sz="24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-</a:t>
            </a:r>
            <a:r>
              <a:rPr b="1" lang="en" sz="15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Trolley Problem</a:t>
            </a:r>
            <a:endParaRPr b="1" sz="15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-Blame the car or driver?</a:t>
            </a:r>
            <a:endParaRPr b="1" sz="15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791100" y="4379375"/>
            <a:ext cx="756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Social, Political, and Ethical Concerns</a:t>
            </a:r>
            <a:endParaRPr sz="24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75" y="390200"/>
            <a:ext cx="1176825" cy="15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148575" y="1990138"/>
            <a:ext cx="29457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Social:</a:t>
            </a:r>
            <a:endParaRPr b="1" sz="24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-Should future gen. Learn how to drive?</a:t>
            </a:r>
            <a:endParaRPr b="1" sz="15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-Will this improve access to driving?</a:t>
            </a:r>
            <a:endParaRPr b="1" sz="15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2956875" y="1457675"/>
            <a:ext cx="2945700" cy="26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Political</a:t>
            </a:r>
            <a:r>
              <a:rPr b="1" lang="en"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:</a:t>
            </a:r>
            <a:endParaRPr b="1" sz="24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-Should government add economic incentives for purchasing autonomous vehicles?</a:t>
            </a:r>
            <a:endParaRPr b="1" sz="15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-Should government offer alternative jobs for ride sharing workers</a:t>
            </a:r>
            <a:endParaRPr b="1" sz="15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7850" y="244098"/>
            <a:ext cx="2489200" cy="12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3320480" y="442648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457175" y="430475"/>
            <a:ext cx="33363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Component Tolerance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microcontrollers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software version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4"/>
          <p:cNvSpPr txBox="1"/>
          <p:nvPr>
            <p:ph idx="2" type="body"/>
          </p:nvPr>
        </p:nvSpPr>
        <p:spPr>
          <a:xfrm>
            <a:off x="3256050" y="2438320"/>
            <a:ext cx="26319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Testing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accuracy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performance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4"/>
          <p:cNvSpPr txBox="1"/>
          <p:nvPr>
            <p:ph idx="3" type="body"/>
          </p:nvPr>
        </p:nvSpPr>
        <p:spPr>
          <a:xfrm>
            <a:off x="6044300" y="604650"/>
            <a:ext cx="29400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Production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companies already makes microcontrollers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75" y="1994974"/>
            <a:ext cx="2507575" cy="25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613" y="295050"/>
            <a:ext cx="2096400" cy="20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550" y="1931414"/>
            <a:ext cx="3160875" cy="2225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446500" y="536732"/>
            <a:ext cx="26319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System Parts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mostly just software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5"/>
          <p:cNvSpPr txBox="1"/>
          <p:nvPr>
            <p:ph idx="2" type="body"/>
          </p:nvPr>
        </p:nvSpPr>
        <p:spPr>
          <a:xfrm>
            <a:off x="3292338" y="397384"/>
            <a:ext cx="26319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Regulations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laws on accuracy to be street legal</a:t>
            </a:r>
            <a:endParaRPr/>
          </a:p>
        </p:txBody>
      </p:sp>
      <p:sp>
        <p:nvSpPr>
          <p:cNvPr id="345" name="Google Shape;345;p45"/>
          <p:cNvSpPr txBox="1"/>
          <p:nvPr>
            <p:ph idx="3" type="body"/>
          </p:nvPr>
        </p:nvSpPr>
        <p:spPr>
          <a:xfrm>
            <a:off x="6012000" y="397375"/>
            <a:ext cx="35538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Flow of Time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Better hardware, software, and technology comes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 time</a:t>
            </a:r>
            <a:endParaRPr/>
          </a:p>
        </p:txBody>
      </p:sp>
      <p:sp>
        <p:nvSpPr>
          <p:cNvPr id="346" name="Google Shape;346;p4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00" y="1921925"/>
            <a:ext cx="1982125" cy="22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01" y="2007650"/>
            <a:ext cx="2265275" cy="22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175" y="2064832"/>
            <a:ext cx="2846078" cy="251522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 txBox="1"/>
          <p:nvPr>
            <p:ph type="title"/>
          </p:nvPr>
        </p:nvSpPr>
        <p:spPr>
          <a:xfrm>
            <a:off x="3320480" y="442648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378980" y="17188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Economic viability</a:t>
            </a:r>
            <a:endParaRPr b="1" sz="2500"/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353626" y="750575"/>
            <a:ext cx="8280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Speed &amp; Accuracy may increase but still requires a lot of money to own fast CPU, GPU, &amp; memory to run massive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Cars are a crucial part of </a:t>
            </a:r>
            <a:r>
              <a:rPr lang="en"/>
              <a:t>modern</a:t>
            </a:r>
            <a:r>
              <a:rPr lang="en"/>
              <a:t> life for us, and they are prevalent nearly everywhere, so large benefit for having better lane/object </a:t>
            </a:r>
            <a:r>
              <a:rPr lang="en"/>
              <a:t>detection.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Autonomous cars has the extra appeal of being hybrid and electric cars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High demand - up to $70,000 for certain used electric vehicles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High upfront costs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Possible tax credits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Electric can save costs!</a:t>
            </a:r>
            <a:endParaRPr/>
          </a:p>
        </p:txBody>
      </p:sp>
      <p:sp>
        <p:nvSpPr>
          <p:cNvPr id="357" name="Google Shape;357;p4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46"/>
          <p:cNvPicPr preferRelativeResize="0"/>
          <p:nvPr/>
        </p:nvPicPr>
        <p:blipFill rotWithShape="1">
          <a:blip r:embed="rId3">
            <a:alphaModFix/>
          </a:blip>
          <a:srcRect b="-2208" l="-27570" r="8167" t="-17194"/>
          <a:stretch/>
        </p:blipFill>
        <p:spPr>
          <a:xfrm>
            <a:off x="6333775" y="3032019"/>
            <a:ext cx="21893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idx="4294967295" type="ctrTitle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Thanks!</a:t>
            </a:r>
            <a:endParaRPr b="1" sz="6000"/>
          </a:p>
        </p:txBody>
      </p:sp>
      <p:sp>
        <p:nvSpPr>
          <p:cNvPr id="364" name="Google Shape;364;p47"/>
          <p:cNvSpPr txBox="1"/>
          <p:nvPr>
            <p:ph idx="4294967295" type="subTitle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65" name="Google Shape;365;p4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22725" y="318775"/>
            <a:ext cx="8580300" cy="4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Frameworks:</a:t>
            </a:r>
            <a:endParaRPr b="1"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Given nodes</a:t>
            </a:r>
            <a:r>
              <a:rPr lang="en" sz="2200"/>
              <a:t>: S</a:t>
            </a:r>
            <a:r>
              <a:rPr lang="en" sz="2200"/>
              <a:t>eparate lane &amp; object detection models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HybridNets: Joint detection models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New Pipeline:</a:t>
            </a:r>
            <a:endParaRPr b="1"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Images -&gt; ROS -&gt; HybridNets -&gt; ROS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 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Comparisons:</a:t>
            </a:r>
            <a:endParaRPr b="1"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Accuracy &amp; Speed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Usability &amp; Robustness</a:t>
            </a:r>
            <a:endParaRPr sz="2200"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575" y="1225868"/>
            <a:ext cx="904425" cy="10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050" y="2470670"/>
            <a:ext cx="1322575" cy="13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300" y="3181225"/>
            <a:ext cx="1625075" cy="16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554080" y="336607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Objectives/Requirements &amp; How We Will Test Them</a:t>
            </a:r>
            <a:endParaRPr b="1" sz="2100"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Have good understanding of </a:t>
            </a:r>
            <a:r>
              <a:rPr b="1" lang="en" sz="1900"/>
              <a:t>ROS</a:t>
            </a:r>
            <a:endParaRPr b="1"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Test: create sample publisher &amp; subscriber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Test HybridNets’ joint detection model</a:t>
            </a:r>
            <a:endParaRPr b="1"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Test: run model on BDD100K dataset 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Compare ROS and Hybrid Net detection models</a:t>
            </a:r>
            <a:endParaRPr b="1"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Test: run both on same datasets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Create pipeline To integrate HybridNet into ROS</a:t>
            </a:r>
            <a:endParaRPr b="1"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b="1" lang="en" sz="1900"/>
              <a:t>Test: compare input and output at every step</a:t>
            </a:r>
            <a:endParaRPr b="1" sz="1900"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850" y="2054976"/>
            <a:ext cx="1551400" cy="9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ctrTitle"/>
          </p:nvPr>
        </p:nvSpPr>
        <p:spPr>
          <a:xfrm>
            <a:off x="921200" y="1284975"/>
            <a:ext cx="7656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2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Evaluation of Alternative Solutions</a:t>
            </a:r>
            <a:endParaRPr sz="2700"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2259150" y="244250"/>
            <a:ext cx="46257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Alternative Solutions</a:t>
            </a:r>
            <a:endParaRPr sz="2500"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7"/>
          <p:cNvSpPr txBox="1"/>
          <p:nvPr>
            <p:ph idx="4294967295" type="body"/>
          </p:nvPr>
        </p:nvSpPr>
        <p:spPr>
          <a:xfrm>
            <a:off x="149750" y="798725"/>
            <a:ext cx="8834700" cy="3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HybridNets released some level of ROS support on 10/11/2022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Open Neural Network Exchange (ONNX), an ML library. </a:t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Due to very recent release, the team will: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Run analysis on work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Abstract it to fit needs of project.</a:t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Statement from HybridNets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“This is awfully </a:t>
            </a:r>
            <a:r>
              <a:rPr lang="en" sz="1800"/>
              <a:t>hard coded</a:t>
            </a:r>
            <a:r>
              <a:rPr lang="en" sz="1800"/>
              <a:t>, so expect to change some strings and some numbers to make it work, or just open an issue”</a:t>
            </a:r>
            <a:endParaRPr sz="180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525" y="4266826"/>
            <a:ext cx="2290950" cy="5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2111225" y="236775"/>
            <a:ext cx="46257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solutions cont.</a:t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29150" l="13309" r="15015" t="22864"/>
          <a:stretch/>
        </p:blipFill>
        <p:spPr>
          <a:xfrm>
            <a:off x="1798750" y="1165338"/>
            <a:ext cx="5250650" cy="28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solutions cont. 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5980750" y="3453970"/>
            <a:ext cx="26319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Ground up</a:t>
            </a:r>
            <a:endParaRPr/>
          </a:p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555788" y="3868345"/>
            <a:ext cx="26319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Brute Force</a:t>
            </a:r>
            <a:endParaRPr/>
          </a:p>
        </p:txBody>
      </p:sp>
      <p:sp>
        <p:nvSpPr>
          <p:cNvPr id="134" name="Google Shape;134;p19"/>
          <p:cNvSpPr txBox="1"/>
          <p:nvPr>
            <p:ph idx="3" type="body"/>
          </p:nvPr>
        </p:nvSpPr>
        <p:spPr>
          <a:xfrm>
            <a:off x="3515425" y="3916494"/>
            <a:ext cx="26319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Fall back</a:t>
            </a:r>
            <a:endParaRPr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400" y="1593029"/>
            <a:ext cx="2930125" cy="15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050" y="1682338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700" y="1593024"/>
            <a:ext cx="2272825" cy="20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